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8" r:id="rId12"/>
    <p:sldId id="265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7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8.xml" Id="rId9" /><Relationship Type="http://schemas.openxmlformats.org/officeDocument/2006/relationships/tableStyles" Target="tableStyles.xml" Id="rId20" /><Relationship Type="http://schemas.openxmlformats.org/officeDocument/2006/relationships/slide" Target="slides/slide9.xml" Id="rId10" /><Relationship Type="http://schemas.openxmlformats.org/officeDocument/2006/relationships/slide" Target="slides/slide10.xml" Id="rId11" /><Relationship Type="http://schemas.openxmlformats.org/officeDocument/2006/relationships/slide" Target="slides/slide11.xml" Id="rId12" /><Relationship Type="http://schemas.openxmlformats.org/officeDocument/2006/relationships/slide" Target="slides/slide12.xml" Id="rId13" /><Relationship Type="http://schemas.openxmlformats.org/officeDocument/2006/relationships/slide" Target="slides/slide13.xml" Id="rId14" /><Relationship Type="http://schemas.openxmlformats.org/officeDocument/2006/relationships/slide" Target="slides/slide14.xml" Id="rId15" /><Relationship Type="http://schemas.openxmlformats.org/officeDocument/2006/relationships/notesMaster" Target="notesMasters/notesMaster1.xml" Id="rId16" /><Relationship Type="http://schemas.openxmlformats.org/officeDocument/2006/relationships/presProps" Target="presProps.xml" Id="rId17" /><Relationship Type="http://schemas.openxmlformats.org/officeDocument/2006/relationships/viewProps" Target="viewProps.xml" Id="rId18" /><Relationship Type="http://schemas.openxmlformats.org/officeDocument/2006/relationships/theme" Target="theme/theme1.xml" Id="rId19" /><Relationship Type="http://schemas.openxmlformats.org/officeDocument/2006/relationships/slideMaster" Target="slideMasters/slideMaster1.xml" Id="rId1" /><Relationship Type="http://schemas.openxmlformats.org/officeDocument/2006/relationships/slide" Target="slides/slide1.xml" Id="rId2" /><Relationship Type="http://schemas.openxmlformats.org/officeDocument/2006/relationships/slide" Target="slides/slide2.xml" Id="rId3" /><Relationship Type="http://schemas.openxmlformats.org/officeDocument/2006/relationships/slide" Target="slides/slide3.xml" Id="rId4" /><Relationship Type="http://schemas.openxmlformats.org/officeDocument/2006/relationships/slide" Target="slides/slide4.xml" Id="rId5" /><Relationship Type="http://schemas.openxmlformats.org/officeDocument/2006/relationships/slide" Target="slides/slide5.xml" Id="rId6" /><Relationship Type="http://schemas.openxmlformats.org/officeDocument/2006/relationships/slide" Target="slides/slide6.xml" Id="rId7" /><Relationship Type="http://schemas.openxmlformats.org/officeDocument/2006/relationships/slide" Target="slides/slide7.xml" Id="rId8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C6667-DA85-6141-A957-F0FB8CD3691A}" type="datetimeFigureOut">
              <a:rPr lang="es-ES_tradnl" smtClean="0"/>
              <a:t>5/5/18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40F5-E5E5-224C-BC6B-683690D3627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2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8779" y="1827018"/>
            <a:ext cx="8431792" cy="1646302"/>
          </a:xfrm>
        </p:spPr>
        <p:txBody>
          <a:bodyPr/>
          <a:lstStyle/>
          <a:p>
            <a:pPr algn="ctr"/>
            <a:r>
              <a:rPr lang="es-ES_tradnl" sz="6000" b="1" dirty="0" smtClean="0"/>
              <a:t>TG3: Open </a:t>
            </a:r>
            <a:r>
              <a:rPr lang="es-ES_tradnl" sz="6000" b="1" dirty="0" err="1"/>
              <a:t>Source</a:t>
            </a:r>
            <a:r>
              <a:rPr lang="es-ES_tradnl" sz="6000" b="1" dirty="0"/>
              <a:t> </a:t>
            </a:r>
            <a:r>
              <a:rPr lang="es-ES_tradnl" sz="6000" b="1" dirty="0" err="1"/>
              <a:t>Blockchain</a:t>
            </a:r>
            <a:r>
              <a:rPr lang="es-ES_tradnl" sz="6000" b="1" dirty="0"/>
              <a:t> </a:t>
            </a:r>
            <a:r>
              <a:rPr lang="es-ES_tradnl" sz="6000" b="1" dirty="0" err="1" smtClean="0"/>
              <a:t>Platforms</a:t>
            </a:r>
            <a:endParaRPr lang="es-ES_tradnl" sz="6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2350" y="4435844"/>
            <a:ext cx="5832197" cy="3793757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 smtClean="0">
                <a:solidFill>
                  <a:srgbClr val="0070C0"/>
                </a:solidFill>
              </a:rPr>
              <a:t>Grupo T1: </a:t>
            </a:r>
            <a:r>
              <a:rPr lang="es-ES_tradnl" sz="2000" b="1" dirty="0" smtClean="0"/>
              <a:t>Alejandro Díaz Moreno(coordinador)</a:t>
            </a:r>
          </a:p>
          <a:p>
            <a:pPr algn="l"/>
            <a:r>
              <a:rPr lang="es-ES_tradnl" sz="2000" b="1" dirty="0" smtClean="0"/>
              <a:t>		    María </a:t>
            </a:r>
            <a:r>
              <a:rPr lang="es-ES_tradnl" sz="2000" b="1" dirty="0"/>
              <a:t>Castro Vaquerizo</a:t>
            </a:r>
          </a:p>
          <a:p>
            <a:pPr algn="l"/>
            <a:r>
              <a:rPr lang="es-ES_tradnl" sz="2000" b="1" dirty="0" smtClean="0"/>
              <a:t>                Daniela </a:t>
            </a:r>
            <a:r>
              <a:rPr lang="es-ES_tradnl" sz="2000" b="1" dirty="0"/>
              <a:t>Guzman Pisfil</a:t>
            </a:r>
          </a:p>
          <a:p>
            <a:pPr algn="l"/>
            <a:r>
              <a:rPr lang="es-ES_tradnl" sz="2000" b="1" dirty="0" smtClean="0"/>
              <a:t>	          Paula </a:t>
            </a:r>
            <a:r>
              <a:rPr lang="es-ES_tradnl" sz="2000" b="1" dirty="0"/>
              <a:t>Hernández </a:t>
            </a:r>
            <a:r>
              <a:rPr lang="es-ES_tradnl" sz="2000" b="1" dirty="0" err="1"/>
              <a:t>Jordá</a:t>
            </a:r>
            <a:endParaRPr lang="es-ES_tradnl" sz="2000" b="1" dirty="0"/>
          </a:p>
          <a:p>
            <a:pPr algn="l"/>
            <a:r>
              <a:rPr lang="es-ES_tradnl" sz="2000" b="1" dirty="0" smtClean="0"/>
              <a:t>		    Daniel </a:t>
            </a:r>
            <a:r>
              <a:rPr lang="es-ES_tradnl" sz="2000" b="1" dirty="0"/>
              <a:t>Ortega Expósito 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642938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759" y="60076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Comparación de la implementación de las tecnologías</a:t>
            </a:r>
            <a:r>
              <a:rPr lang="es-ES_tradnl" b="1" dirty="0"/>
              <a:t/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19060" r="13600" b="41133"/>
          <a:stretch/>
        </p:blipFill>
        <p:spPr>
          <a:xfrm>
            <a:off x="528023" y="2196561"/>
            <a:ext cx="10201890" cy="3485881"/>
          </a:xfrm>
        </p:spPr>
      </p:pic>
    </p:spTree>
    <p:extLst>
      <p:ext uri="{BB962C8B-B14F-4D97-AF65-F5344CB8AC3E}">
        <p14:creationId xmlns:p14="http://schemas.microsoft.com/office/powerpoint/2010/main" val="77311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6" t="58813" r="14072" b="14379"/>
          <a:stretch/>
        </p:blipFill>
        <p:spPr>
          <a:xfrm>
            <a:off x="545468" y="1556472"/>
            <a:ext cx="10612469" cy="247366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50216" r="13447" b="35437"/>
          <a:stretch/>
        </p:blipFill>
        <p:spPr>
          <a:xfrm>
            <a:off x="545468" y="4030134"/>
            <a:ext cx="10612469" cy="13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Conclusión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120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s-ES_tradnl" dirty="0" smtClean="0"/>
              <a:t>Anexo 1: </a:t>
            </a:r>
            <a:r>
              <a:rPr lang="es-ES_tradnl" smtClean="0"/>
              <a:t>Otros requisitos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27999" r="14520" b="25130"/>
          <a:stretch/>
        </p:blipFill>
        <p:spPr>
          <a:xfrm>
            <a:off x="583891" y="1557338"/>
            <a:ext cx="8831572" cy="3964908"/>
          </a:xfrm>
        </p:spPr>
      </p:pic>
    </p:spTree>
    <p:extLst>
      <p:ext uri="{BB962C8B-B14F-4D97-AF65-F5344CB8AC3E}">
        <p14:creationId xmlns:p14="http://schemas.microsoft.com/office/powerpoint/2010/main" val="163729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8998" r="19926" b="20573"/>
          <a:stretch/>
        </p:blipFill>
        <p:spPr>
          <a:xfrm>
            <a:off x="685800" y="1114424"/>
            <a:ext cx="8793382" cy="4271963"/>
          </a:xfrm>
        </p:spPr>
      </p:pic>
    </p:spTree>
    <p:extLst>
      <p:ext uri="{BB962C8B-B14F-4D97-AF65-F5344CB8AC3E}">
        <p14:creationId xmlns:p14="http://schemas.microsoft.com/office/powerpoint/2010/main" val="56881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ÍNDICE: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00175"/>
            <a:ext cx="9044182" cy="46637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s-ES_tradnl" sz="2300" b="1" dirty="0"/>
              <a:t>Tecnologías utilizadas y planificación</a:t>
            </a:r>
          </a:p>
          <a:p>
            <a:r>
              <a:rPr lang="es-ES_tradnl" sz="2300" b="1" dirty="0"/>
              <a:t>Requisitos funcionales</a:t>
            </a:r>
          </a:p>
          <a:p>
            <a:r>
              <a:rPr lang="es-ES_tradnl" sz="2300" b="1" dirty="0"/>
              <a:t>Requisitos no funcionales</a:t>
            </a:r>
          </a:p>
          <a:p>
            <a:r>
              <a:rPr lang="es-ES" sz="2300" b="1" dirty="0"/>
              <a:t>Diagrama de funcionamiento de </a:t>
            </a:r>
            <a:r>
              <a:rPr lang="es-ES" sz="2300" b="1" dirty="0" err="1"/>
              <a:t>MultiChain</a:t>
            </a:r>
            <a:endParaRPr lang="es-ES_tradnl" sz="2300" b="1" dirty="0"/>
          </a:p>
          <a:p>
            <a:r>
              <a:rPr lang="es-ES" sz="2300" b="1" dirty="0"/>
              <a:t>Diagrama de funcionamiento de </a:t>
            </a:r>
            <a:r>
              <a:rPr lang="es-ES" sz="2300" b="1" dirty="0" err="1"/>
              <a:t>Monax</a:t>
            </a:r>
            <a:endParaRPr lang="es-ES" sz="2300" b="1" dirty="0"/>
          </a:p>
          <a:p>
            <a:r>
              <a:rPr lang="es-ES" sz="2300" b="1" dirty="0"/>
              <a:t>Evaluación de los criterios en la implementación usando </a:t>
            </a:r>
            <a:r>
              <a:rPr lang="es-ES" sz="2300" b="1" dirty="0" err="1"/>
              <a:t>MultiChain</a:t>
            </a:r>
            <a:endParaRPr lang="es-ES_tradnl" sz="2300" b="1" dirty="0"/>
          </a:p>
          <a:p>
            <a:r>
              <a:rPr lang="es-ES" sz="2300" b="1" dirty="0"/>
              <a:t>Evaluación de los criterios en la implementación usando </a:t>
            </a:r>
            <a:r>
              <a:rPr lang="es-ES" sz="2300" b="1" dirty="0" err="1"/>
              <a:t>Monax</a:t>
            </a:r>
            <a:endParaRPr lang="es-ES_tradnl" sz="2300" b="1" dirty="0"/>
          </a:p>
          <a:p>
            <a:r>
              <a:rPr lang="es-ES" sz="2300" b="1" dirty="0"/>
              <a:t>Comparación de la implementación de las tecnologías</a:t>
            </a:r>
            <a:endParaRPr lang="es-ES_tradnl" sz="2300" b="1" dirty="0"/>
          </a:p>
          <a:p>
            <a:r>
              <a:rPr lang="es-ES" sz="2300" b="1" dirty="0"/>
              <a:t>Anexo</a:t>
            </a:r>
          </a:p>
          <a:p>
            <a:r>
              <a:rPr lang="es-ES_tradnl" sz="2300" b="1"/>
              <a:t>Conclusión</a:t>
            </a:r>
            <a:endParaRPr lang="es-ES_tradnl" sz="2300" b="1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84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Tecnologías utilizadas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495407"/>
            <a:ext cx="2868170" cy="55355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18539" r="22481" b="32877"/>
          <a:stretch/>
        </p:blipFill>
        <p:spPr>
          <a:xfrm>
            <a:off x="791634" y="1332098"/>
            <a:ext cx="2240013" cy="7955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82" y="1408095"/>
            <a:ext cx="758825" cy="75882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91634" y="2167824"/>
            <a:ext cx="333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Planificación</a:t>
            </a:r>
            <a:endParaRPr lang="es-ES_tradnl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69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Requisitos funcionales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46137" r="12737" b="31136"/>
          <a:stretch/>
        </p:blipFill>
        <p:spPr>
          <a:xfrm>
            <a:off x="677334" y="2344738"/>
            <a:ext cx="8841272" cy="17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Requisitos no funcionales</a:t>
            </a:r>
            <a:endParaRPr lang="es-ES_tradnl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t="38864" r="13859" b="29091"/>
          <a:stretch/>
        </p:blipFill>
        <p:spPr>
          <a:xfrm>
            <a:off x="677334" y="1672293"/>
            <a:ext cx="8596668" cy="24335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t="47500" r="13859" b="31590"/>
          <a:stretch/>
        </p:blipFill>
        <p:spPr>
          <a:xfrm>
            <a:off x="677333" y="4105804"/>
            <a:ext cx="8592033" cy="15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9AB54269-7A01-4F17-B747-892641653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2"/>
          <a:stretch/>
        </p:blipFill>
        <p:spPr>
          <a:xfrm>
            <a:off x="1295400" y="534924"/>
            <a:ext cx="8115300" cy="46826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2951" y="330199"/>
            <a:ext cx="9745912" cy="7413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b="1" dirty="0"/>
              <a:t>Diagrama </a:t>
            </a:r>
            <a:r>
              <a:rPr lang="es-ES" b="1" dirty="0" smtClean="0"/>
              <a:t>de </a:t>
            </a:r>
            <a:r>
              <a:rPr lang="es-ES" b="1" dirty="0"/>
              <a:t>funcionamiento </a:t>
            </a:r>
            <a:r>
              <a:rPr lang="es-ES" b="1" dirty="0" err="1" smtClean="0"/>
              <a:t>MultiChain</a:t>
            </a:r>
            <a:r>
              <a:rPr lang="es-ES" b="1" dirty="0"/>
              <a:t/>
            </a:r>
            <a:br>
              <a:rPr lang="es-ES" b="1" dirty="0"/>
            </a:br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E4E2E115-F065-4E80-A65D-57723321FABD}"/>
              </a:ext>
            </a:extLst>
          </p:cNvPr>
          <p:cNvSpPr txBox="1"/>
          <p:nvPr/>
        </p:nvSpPr>
        <p:spPr>
          <a:xfrm>
            <a:off x="368298" y="311150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1. Creación de activos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806FC87-C269-4C90-A9EE-1C8CF866931F}"/>
              </a:ext>
            </a:extLst>
          </p:cNvPr>
          <p:cNvSpPr txBox="1"/>
          <p:nvPr/>
        </p:nvSpPr>
        <p:spPr>
          <a:xfrm>
            <a:off x="8254993" y="335280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2. Creación de activos</a:t>
            </a:r>
          </a:p>
        </p:txBody>
      </p:sp>
      <p:sp>
        <p:nvSpPr>
          <p:cNvPr id="10" name="CuadroTexto 3">
            <a:extLst>
              <a:ext uri="{FF2B5EF4-FFF2-40B4-BE49-F238E27FC236}">
                <a16:creationId xmlns:a16="http://schemas.microsoft.com/office/drawing/2014/main" xmlns="" id="{6D378492-11A8-4010-81E9-42FC39417F5A}"/>
              </a:ext>
            </a:extLst>
          </p:cNvPr>
          <p:cNvSpPr txBox="1"/>
          <p:nvPr/>
        </p:nvSpPr>
        <p:spPr>
          <a:xfrm>
            <a:off x="8699490" y="5321298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3. </a:t>
            </a:r>
            <a:r>
              <a:rPr lang="es-ES" b="1"/>
              <a:t>Creación </a:t>
            </a:r>
            <a:r>
              <a:rPr lang="es-ES" b="1" dirty="0"/>
              <a:t>id</a:t>
            </a:r>
            <a:r>
              <a:rPr lang="es-ES" b="1"/>
              <a:t> de </a:t>
            </a:r>
            <a:r>
              <a:rPr lang="es-ES" b="1" dirty="0"/>
              <a:t>transacción</a:t>
            </a: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xmlns="" id="{AC1D8BDD-F2AC-4F01-83D4-49405013D80C}"/>
              </a:ext>
            </a:extLst>
          </p:cNvPr>
          <p:cNvSpPr/>
          <p:nvPr/>
        </p:nvSpPr>
        <p:spPr>
          <a:xfrm rot="10800000">
            <a:off x="2897124" y="5031739"/>
            <a:ext cx="4746752" cy="9982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Flecha: curvada hacia abajo 28">
            <a:extLst>
              <a:ext uri="{FF2B5EF4-FFF2-40B4-BE49-F238E27FC236}">
                <a16:creationId xmlns:a16="http://schemas.microsoft.com/office/drawing/2014/main" xmlns="" id="{4CDCEEFE-EB52-4623-887A-66A6598166C5}"/>
              </a:ext>
            </a:extLst>
          </p:cNvPr>
          <p:cNvSpPr/>
          <p:nvPr/>
        </p:nvSpPr>
        <p:spPr>
          <a:xfrm rot="10800000">
            <a:off x="1868424" y="5247636"/>
            <a:ext cx="6448552" cy="14427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lecha: curvada hacia abajo 29">
            <a:extLst>
              <a:ext uri="{FF2B5EF4-FFF2-40B4-BE49-F238E27FC236}">
                <a16:creationId xmlns:a16="http://schemas.microsoft.com/office/drawing/2014/main" xmlns="" id="{AA9FEFD0-DAFF-4B3F-941D-606C45A6C2CC}"/>
              </a:ext>
            </a:extLst>
          </p:cNvPr>
          <p:cNvSpPr/>
          <p:nvPr/>
        </p:nvSpPr>
        <p:spPr>
          <a:xfrm>
            <a:off x="2973324" y="3304536"/>
            <a:ext cx="4746752" cy="7950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CuadroTexto 3">
            <a:extLst>
              <a:ext uri="{FF2B5EF4-FFF2-40B4-BE49-F238E27FC236}">
                <a16:creationId xmlns:a16="http://schemas.microsoft.com/office/drawing/2014/main" xmlns="" id="{9F8BF7A3-F608-4ED3-8DFA-B8EF06FA52F4}"/>
              </a:ext>
            </a:extLst>
          </p:cNvPr>
          <p:cNvSpPr txBox="1"/>
          <p:nvPr/>
        </p:nvSpPr>
        <p:spPr>
          <a:xfrm>
            <a:off x="3822689" y="521969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4. Confirmación de activos</a:t>
            </a:r>
          </a:p>
        </p:txBody>
      </p:sp>
      <p:sp>
        <p:nvSpPr>
          <p:cNvPr id="33" name="Rectángulo 13">
            <a:extLst>
              <a:ext uri="{FF2B5EF4-FFF2-40B4-BE49-F238E27FC236}">
                <a16:creationId xmlns:a16="http://schemas.microsoft.com/office/drawing/2014/main" xmlns="" id="{944706CA-A544-482B-ACF4-64EF0FCA0B5A}"/>
              </a:ext>
            </a:extLst>
          </p:cNvPr>
          <p:cNvSpPr/>
          <p:nvPr/>
        </p:nvSpPr>
        <p:spPr>
          <a:xfrm>
            <a:off x="4940300" y="304800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">
            <a:extLst>
              <a:ext uri="{FF2B5EF4-FFF2-40B4-BE49-F238E27FC236}">
                <a16:creationId xmlns:a16="http://schemas.microsoft.com/office/drawing/2014/main" xmlns="" id="{83CC88AC-566D-4678-B14A-655EF15BB2B0}"/>
              </a:ext>
            </a:extLst>
          </p:cNvPr>
          <p:cNvSpPr txBox="1"/>
          <p:nvPr/>
        </p:nvSpPr>
        <p:spPr>
          <a:xfrm>
            <a:off x="3898888" y="293369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5. Respuesta</a:t>
            </a:r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xmlns="" id="{BBFA8DB1-F5B8-43B7-AB52-FD3A386B8AE0}"/>
              </a:ext>
            </a:extLst>
          </p:cNvPr>
          <p:cNvSpPr/>
          <p:nvPr/>
        </p:nvSpPr>
        <p:spPr>
          <a:xfrm>
            <a:off x="4140199" y="2324099"/>
            <a:ext cx="250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">
            <a:extLst>
              <a:ext uri="{FF2B5EF4-FFF2-40B4-BE49-F238E27FC236}">
                <a16:creationId xmlns:a16="http://schemas.microsoft.com/office/drawing/2014/main" xmlns="" id="{7EB7F045-1FFD-4F78-B149-95BE9430D90B}"/>
              </a:ext>
            </a:extLst>
          </p:cNvPr>
          <p:cNvSpPr txBox="1"/>
          <p:nvPr/>
        </p:nvSpPr>
        <p:spPr>
          <a:xfrm>
            <a:off x="4063986" y="226059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smtClean="0"/>
              <a:t>7. </a:t>
            </a:r>
            <a:r>
              <a:rPr lang="es-ES" b="1" dirty="0"/>
              <a:t>Envío</a:t>
            </a:r>
            <a:r>
              <a:rPr lang="es-ES" b="1"/>
              <a:t> de </a:t>
            </a:r>
            <a:r>
              <a:rPr lang="es-ES" b="1" smtClean="0"/>
              <a:t>transacción</a:t>
            </a:r>
            <a:endParaRPr lang="es-ES" b="1" dirty="0"/>
          </a:p>
        </p:txBody>
      </p:sp>
      <p:sp>
        <p:nvSpPr>
          <p:cNvPr id="36" name="CuadroTexto 3">
            <a:extLst>
              <a:ext uri="{FF2B5EF4-FFF2-40B4-BE49-F238E27FC236}">
                <a16:creationId xmlns:a16="http://schemas.microsoft.com/office/drawing/2014/main" xmlns="" id="{D3BD6ADB-B035-47C6-9801-A238E13406F1}"/>
              </a:ext>
            </a:extLst>
          </p:cNvPr>
          <p:cNvSpPr txBox="1"/>
          <p:nvPr/>
        </p:nvSpPr>
        <p:spPr>
          <a:xfrm>
            <a:off x="3822688" y="6083294"/>
            <a:ext cx="30607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8. Confirmación de </a:t>
            </a:r>
            <a:r>
              <a:rPr lang="es-ES" b="1" smtClean="0"/>
              <a:t>transacción</a:t>
            </a:r>
            <a:endParaRPr lang="es-ES" b="1"/>
          </a:p>
        </p:txBody>
      </p:sp>
      <p:sp>
        <p:nvSpPr>
          <p:cNvPr id="37" name="CuadroTexto 3">
            <a:extLst>
              <a:ext uri="{FF2B5EF4-FFF2-40B4-BE49-F238E27FC236}">
                <a16:creationId xmlns:a16="http://schemas.microsoft.com/office/drawing/2014/main" xmlns="" id="{0EFF7D7B-A1F7-449E-A68D-32E415A9EE41}"/>
              </a:ext>
            </a:extLst>
          </p:cNvPr>
          <p:cNvSpPr txBox="1"/>
          <p:nvPr/>
        </p:nvSpPr>
        <p:spPr>
          <a:xfrm>
            <a:off x="88889" y="5029193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6. Creación id de transacción</a:t>
            </a:r>
          </a:p>
        </p:txBody>
      </p:sp>
      <p:sp>
        <p:nvSpPr>
          <p:cNvPr id="38" name="Flecha: curvada hacia abajo 37">
            <a:extLst>
              <a:ext uri="{FF2B5EF4-FFF2-40B4-BE49-F238E27FC236}">
                <a16:creationId xmlns:a16="http://schemas.microsoft.com/office/drawing/2014/main" xmlns="" id="{F253C549-5142-4A65-A154-E0ABB5B2E96A}"/>
              </a:ext>
            </a:extLst>
          </p:cNvPr>
          <p:cNvSpPr/>
          <p:nvPr/>
        </p:nvSpPr>
        <p:spPr>
          <a:xfrm rot="60000">
            <a:off x="2312333" y="2686553"/>
            <a:ext cx="6169152" cy="9601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4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409575"/>
            <a:ext cx="7409391" cy="7620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Diagrama de </a:t>
            </a:r>
            <a:r>
              <a:rPr lang="es-ES" b="1" dirty="0" smtClean="0"/>
              <a:t>funcionamiento </a:t>
            </a:r>
            <a:r>
              <a:rPr lang="es-ES" b="1" dirty="0" err="1" smtClean="0"/>
              <a:t>Monax</a:t>
            </a:r>
            <a:r>
              <a:rPr lang="es-ES_tradnl" b="1" dirty="0"/>
              <a:t/>
            </a:r>
            <a:br>
              <a:rPr lang="es-ES_tradnl" b="1" dirty="0"/>
            </a:b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5136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092308" cy="13208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Evaluación de los criterios en la implementación usando </a:t>
            </a:r>
            <a:r>
              <a:rPr lang="es-ES" b="1" dirty="0" err="1"/>
              <a:t>MultiChain</a:t>
            </a:r>
            <a:r>
              <a:rPr lang="es-ES_tradnl" b="1" dirty="0"/>
              <a:t/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31206" r="14197" b="29775"/>
          <a:stretch/>
        </p:blipFill>
        <p:spPr>
          <a:xfrm>
            <a:off x="677334" y="2100261"/>
            <a:ext cx="9411226" cy="3543302"/>
          </a:xfrm>
        </p:spPr>
      </p:pic>
    </p:spTree>
    <p:extLst>
      <p:ext uri="{BB962C8B-B14F-4D97-AF65-F5344CB8AC3E}">
        <p14:creationId xmlns:p14="http://schemas.microsoft.com/office/powerpoint/2010/main" val="38429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599"/>
            <a:ext cx="8596669" cy="1550989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Evaluación de los criterios en la implementación usando </a:t>
            </a:r>
            <a:r>
              <a:rPr lang="es-ES" b="1" dirty="0" err="1" smtClean="0"/>
              <a:t>Monax</a:t>
            </a:r>
            <a:r>
              <a:rPr lang="es-ES_tradnl" b="1" dirty="0"/>
              <a:t/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9" t="37464" r="13714" b="24622"/>
          <a:stretch/>
        </p:blipFill>
        <p:spPr>
          <a:xfrm>
            <a:off x="677332" y="2160587"/>
            <a:ext cx="9452505" cy="3404225"/>
          </a:xfrm>
        </p:spPr>
      </p:pic>
    </p:spTree>
    <p:extLst>
      <p:ext uri="{BB962C8B-B14F-4D97-AF65-F5344CB8AC3E}">
        <p14:creationId xmlns:p14="http://schemas.microsoft.com/office/powerpoint/2010/main" val="12822497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</TotalTime>
  <Words>147</Words>
  <Application>Microsoft Macintosh PowerPoint</Application>
  <PresentationFormat>Panorámica</PresentationFormat>
  <Paragraphs>36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Calibri</vt:lpstr>
      <vt:lpstr>Trebuchet MS</vt:lpstr>
      <vt:lpstr>Wingdings 3</vt:lpstr>
      <vt:lpstr>Arial</vt:lpstr>
      <vt:lpstr>Faceta</vt:lpstr>
      <vt:lpstr>TG3: Open Source Blockchain Platforms</vt:lpstr>
      <vt:lpstr>ÍNDICE:</vt:lpstr>
      <vt:lpstr>Tecnologías utilizadas</vt:lpstr>
      <vt:lpstr>Requisitos funcionales</vt:lpstr>
      <vt:lpstr>Requisitos no funcionales</vt:lpstr>
      <vt:lpstr>Diagrama de funcionamiento MultiChain </vt:lpstr>
      <vt:lpstr>Diagrama de funcionamiento Monax </vt:lpstr>
      <vt:lpstr>Evaluación de los criterios en la implementación usando MultiChain </vt:lpstr>
      <vt:lpstr>Evaluación de los criterios en la implementación usando Monax </vt:lpstr>
      <vt:lpstr>Comparación de la implementación de las tecnologías </vt:lpstr>
      <vt:lpstr>Presentación de PowerPoint</vt:lpstr>
      <vt:lpstr>Conclusión</vt:lpstr>
      <vt:lpstr>Anexo 1: Otros requisitos</vt:lpstr>
      <vt:lpstr>Presentación de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TG3: Open Source Blockchain Platforms</dc:title>
  <dc:creator>Daniela Guzman</dc:creator>
  <cp:lastModifiedBy>Daniela Guzman</cp:lastModifiedBy>
  <cp:revision>52</cp:revision>
  <dcterms:created xsi:type="dcterms:W3CDTF">2018-05-05T09:28:16Z</dcterms:created>
  <dcterms:modified xsi:type="dcterms:W3CDTF">2018-05-05T11:39:13Z</dcterms:modified>
</cp:coreProperties>
</file>